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90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39E0D-E943-4563-BDC8-063EEBEA6BEA}" type="datetimeFigureOut">
              <a:rPr lang="fr-FR" smtClean="0"/>
              <a:t>25/02/2015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726BB-2146-496D-9928-3222866245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3486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39E0D-E943-4563-BDC8-063EEBEA6BEA}" type="datetimeFigureOut">
              <a:rPr lang="fr-FR" smtClean="0"/>
              <a:t>25/02/2015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726BB-2146-496D-9928-3222866245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8450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39E0D-E943-4563-BDC8-063EEBEA6BEA}" type="datetimeFigureOut">
              <a:rPr lang="fr-FR" smtClean="0"/>
              <a:t>25/02/2015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726BB-2146-496D-9928-3222866245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2561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39E0D-E943-4563-BDC8-063EEBEA6BEA}" type="datetimeFigureOut">
              <a:rPr lang="fr-FR" smtClean="0"/>
              <a:t>25/02/2015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726BB-2146-496D-9928-3222866245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3873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39E0D-E943-4563-BDC8-063EEBEA6BEA}" type="datetimeFigureOut">
              <a:rPr lang="fr-FR" smtClean="0"/>
              <a:t>25/02/2015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726BB-2146-496D-9928-3222866245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8022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39E0D-E943-4563-BDC8-063EEBEA6BEA}" type="datetimeFigureOut">
              <a:rPr lang="fr-FR" smtClean="0"/>
              <a:t>25/02/2015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726BB-2146-496D-9928-3222866245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1023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39E0D-E943-4563-BDC8-063EEBEA6BEA}" type="datetimeFigureOut">
              <a:rPr lang="fr-FR" smtClean="0"/>
              <a:t>25/02/2015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726BB-2146-496D-9928-3222866245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7705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39E0D-E943-4563-BDC8-063EEBEA6BEA}" type="datetimeFigureOut">
              <a:rPr lang="fr-FR" smtClean="0"/>
              <a:t>25/02/2015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726BB-2146-496D-9928-3222866245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5483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39E0D-E943-4563-BDC8-063EEBEA6BEA}" type="datetimeFigureOut">
              <a:rPr lang="fr-FR" smtClean="0"/>
              <a:t>25/02/2015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726BB-2146-496D-9928-3222866245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3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39E0D-E943-4563-BDC8-063EEBEA6BEA}" type="datetimeFigureOut">
              <a:rPr lang="fr-FR" smtClean="0"/>
              <a:t>25/02/2015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726BB-2146-496D-9928-3222866245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1822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39E0D-E943-4563-BDC8-063EEBEA6BEA}" type="datetimeFigureOut">
              <a:rPr lang="fr-FR" smtClean="0"/>
              <a:t>25/02/2015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726BB-2146-496D-9928-3222866245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16712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20000"/>
                <a:lumOff val="8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F39E0D-E943-4563-BDC8-063EEBEA6BEA}" type="datetimeFigureOut">
              <a:rPr lang="fr-FR" smtClean="0"/>
              <a:t>25/02/2015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726BB-2146-496D-9928-3222866245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205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979712" y="2564904"/>
            <a:ext cx="517988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800" dirty="0" smtClean="0"/>
              <a:t>Excel (et toute l’informatique) :</a:t>
            </a:r>
          </a:p>
          <a:p>
            <a:r>
              <a:rPr lang="fr-FR" sz="6000" b="1" dirty="0" smtClean="0"/>
              <a:t>LES FONCTIONS</a:t>
            </a:r>
            <a:endParaRPr lang="fr-FR" sz="6000" b="1" dirty="0"/>
          </a:p>
        </p:txBody>
      </p:sp>
    </p:spTree>
    <p:extLst>
      <p:ext uri="{BB962C8B-B14F-4D97-AF65-F5344CB8AC3E}">
        <p14:creationId xmlns:p14="http://schemas.microsoft.com/office/powerpoint/2010/main" val="1832224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539552" y="565596"/>
            <a:ext cx="7992888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Quelques autres fonctions qui elles aussi, acceptent un nombre variable d’arguments :</a:t>
            </a:r>
          </a:p>
          <a:p>
            <a:endParaRPr lang="fr-FR" sz="2800" dirty="0" smtClean="0"/>
          </a:p>
          <a:p>
            <a:r>
              <a:rPr lang="fr-FR" sz="2600" dirty="0" smtClean="0"/>
              <a:t>=SOMME( )	  </a:t>
            </a:r>
            <a:r>
              <a:rPr lang="fr-FR" sz="2600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 renvoie la somme des arguments</a:t>
            </a:r>
          </a:p>
          <a:p>
            <a:r>
              <a:rPr lang="fr-FR" sz="2600" dirty="0" smtClean="0"/>
              <a:t>=MOYENNE( )  </a:t>
            </a:r>
            <a:r>
              <a:rPr lang="fr-FR" sz="2600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 renvoie la moyenne des arguments</a:t>
            </a:r>
          </a:p>
          <a:p>
            <a:r>
              <a:rPr lang="fr-FR" sz="2600" dirty="0" smtClean="0"/>
              <a:t>=MIN( )</a:t>
            </a:r>
            <a:r>
              <a:rPr lang="fr-FR" sz="2600" dirty="0" smtClean="0"/>
              <a:t> 	  </a:t>
            </a:r>
            <a:r>
              <a:rPr lang="fr-FR" sz="2600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 renvoie la moyenne des arguments</a:t>
            </a:r>
            <a:endParaRPr lang="fr-FR" sz="26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fr-FR" sz="2600" dirty="0" smtClean="0"/>
              <a:t>=MAX( )	  </a:t>
            </a:r>
            <a:r>
              <a:rPr lang="fr-FR" sz="2600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 renvoie le plus grand des arguments</a:t>
            </a:r>
            <a:endParaRPr lang="fr-FR" sz="2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782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539552" y="770508"/>
            <a:ext cx="7992888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=RANG(</a:t>
            </a:r>
            <a:r>
              <a:rPr lang="fr-FR" sz="2800" i="1" dirty="0" err="1" smtClean="0"/>
              <a:t>nombre</a:t>
            </a:r>
            <a:r>
              <a:rPr lang="fr-FR" sz="2800" dirty="0" err="1" smtClean="0"/>
              <a:t>;</a:t>
            </a:r>
            <a:r>
              <a:rPr lang="fr-FR" sz="2800" i="1" dirty="0" err="1" smtClean="0"/>
              <a:t>plage</a:t>
            </a:r>
            <a:r>
              <a:rPr lang="fr-FR" sz="2800" dirty="0" smtClean="0"/>
              <a:t>)</a:t>
            </a:r>
          </a:p>
          <a:p>
            <a:endParaRPr lang="fr-FR" sz="2800" dirty="0" smtClean="0"/>
          </a:p>
          <a:p>
            <a:r>
              <a:rPr lang="fr-FR" sz="2600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 renvoie le rang (le classement) du nombre parmi les nombres qui figurent dans la plage : </a:t>
            </a:r>
            <a:r>
              <a:rPr lang="fr-FR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on obtient un numéro de classement</a:t>
            </a:r>
            <a:r>
              <a:rPr lang="fr-FR" sz="2600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.</a:t>
            </a:r>
            <a:endParaRPr lang="fr-FR" sz="2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650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512101" y="692696"/>
            <a:ext cx="79928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=AUJOURDHUI()</a:t>
            </a:r>
          </a:p>
          <a:p>
            <a:endParaRPr lang="fr-FR" sz="2800" dirty="0" smtClean="0"/>
          </a:p>
          <a:p>
            <a:r>
              <a:rPr lang="fr-FR" sz="2600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 renvoie la </a:t>
            </a:r>
            <a:r>
              <a:rPr lang="fr-FR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date du jour</a:t>
            </a:r>
            <a:r>
              <a:rPr lang="fr-FR" sz="2600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. C’est une fonction sans arguments. Indispensable !</a:t>
            </a:r>
            <a:endParaRPr lang="fr-FR" sz="2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118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512101" y="692696"/>
            <a:ext cx="79928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/>
              <a:t>Et, </a:t>
            </a:r>
            <a:r>
              <a:rPr lang="fr-FR" sz="2800" b="1" i="1" dirty="0" smtClean="0"/>
              <a:t>last but not least</a:t>
            </a:r>
            <a:r>
              <a:rPr lang="fr-FR" sz="2800" b="1" dirty="0" smtClean="0"/>
              <a:t>… la fonction SI : </a:t>
            </a:r>
          </a:p>
          <a:p>
            <a:endParaRPr lang="fr-FR" sz="2800" dirty="0"/>
          </a:p>
          <a:p>
            <a:r>
              <a:rPr lang="fr-FR" sz="2800" dirty="0" smtClean="0"/>
              <a:t>=SI(</a:t>
            </a:r>
            <a:r>
              <a:rPr lang="fr-FR" sz="2800" i="1" dirty="0" err="1" smtClean="0"/>
              <a:t>condition</a:t>
            </a:r>
            <a:r>
              <a:rPr lang="fr-FR" sz="2800" dirty="0" err="1" smtClean="0"/>
              <a:t>;</a:t>
            </a:r>
            <a:r>
              <a:rPr lang="fr-FR" sz="2800" i="1" dirty="0" err="1" smtClean="0"/>
              <a:t>valeur_si_vrai</a:t>
            </a:r>
            <a:r>
              <a:rPr lang="fr-FR" sz="2800" dirty="0" err="1" smtClean="0"/>
              <a:t>;</a:t>
            </a:r>
            <a:r>
              <a:rPr lang="fr-FR" sz="2800" i="1" dirty="0" err="1" smtClean="0"/>
              <a:t>valeur_si_faux</a:t>
            </a:r>
            <a:r>
              <a:rPr lang="fr-FR" sz="2800" dirty="0" smtClean="0"/>
              <a:t>)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512101" y="2492896"/>
            <a:ext cx="799288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/>
              <a:buChar char="à"/>
            </a:pPr>
            <a:r>
              <a:rPr lang="fr-F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Permet à une cellule de prendre deux valeurs différentes selon la valeur de la condition.</a:t>
            </a:r>
          </a:p>
          <a:p>
            <a:pPr marL="457200" indent="-457200">
              <a:buFont typeface="Wingdings"/>
              <a:buChar char="à"/>
            </a:pPr>
            <a:endParaRPr lang="fr-FR" sz="2800" dirty="0" smtClean="0">
              <a:solidFill>
                <a:schemeClr val="tx1">
                  <a:lumMod val="65000"/>
                  <a:lumOff val="35000"/>
                </a:schemeClr>
              </a:solidFill>
              <a:sym typeface="Wingdings" panose="05000000000000000000" pitchFamily="2" charset="2"/>
            </a:endParaRPr>
          </a:p>
          <a:p>
            <a:pPr marL="457200" indent="-457200">
              <a:buFont typeface="Wingdings"/>
              <a:buChar char="à"/>
            </a:pPr>
            <a:r>
              <a:rPr lang="fr-FR" sz="28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Valeur_si_vrai</a:t>
            </a:r>
            <a:r>
              <a:rPr lang="fr-F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 et </a:t>
            </a:r>
            <a:r>
              <a:rPr lang="fr-FR" sz="28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valeur_si_faux</a:t>
            </a:r>
            <a:r>
              <a:rPr lang="fr-F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 sont les valeurs que l’on veut mettre dans la cellule dans un cas ou dans l’autre. Ce peut être un </a:t>
            </a:r>
            <a:r>
              <a:rPr lang="fr-FR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nombre</a:t>
            </a:r>
            <a:r>
              <a:rPr lang="fr-F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, un </a:t>
            </a:r>
            <a:r>
              <a:rPr lang="fr-FR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calcul</a:t>
            </a:r>
            <a:r>
              <a:rPr lang="fr-F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, ou un </a:t>
            </a:r>
            <a:r>
              <a:rPr lang="fr-FR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texte</a:t>
            </a:r>
            <a:r>
              <a:rPr lang="fr-F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 (dans ce cas, il faut le mettre entre guillemets).</a:t>
            </a:r>
          </a:p>
        </p:txBody>
      </p:sp>
    </p:spTree>
    <p:extLst>
      <p:ext uri="{BB962C8B-B14F-4D97-AF65-F5344CB8AC3E}">
        <p14:creationId xmlns:p14="http://schemas.microsoft.com/office/powerpoint/2010/main" val="4128965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512101" y="692696"/>
            <a:ext cx="7992888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/>
              <a:buChar char="à"/>
            </a:pPr>
            <a:r>
              <a:rPr lang="fr-FR" sz="2600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Une condition est une comparaison, qui respecte toujours la forme :</a:t>
            </a:r>
            <a:endParaRPr lang="fr-FR" sz="2600" dirty="0">
              <a:solidFill>
                <a:schemeClr val="tx1">
                  <a:lumMod val="65000"/>
                  <a:lumOff val="35000"/>
                </a:schemeClr>
              </a:solidFill>
              <a:sym typeface="Wingdings" panose="05000000000000000000" pitchFamily="2" charset="2"/>
            </a:endParaRPr>
          </a:p>
          <a:p>
            <a:pPr algn="ctr"/>
            <a:r>
              <a:rPr lang="fr-FR" sz="26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valeur</a:t>
            </a:r>
            <a:r>
              <a:rPr lang="fr-FR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 comparaison </a:t>
            </a:r>
            <a:r>
              <a:rPr lang="fr-FR" sz="26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valeur</a:t>
            </a:r>
            <a:r>
              <a:rPr lang="fr-FR" sz="2600" i="1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/>
            </a:r>
            <a:br>
              <a:rPr lang="fr-FR" sz="2600" i="1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</a:br>
            <a:endParaRPr lang="fr-FR" sz="2600" i="1" dirty="0" smtClean="0">
              <a:solidFill>
                <a:schemeClr val="tx1">
                  <a:lumMod val="65000"/>
                  <a:lumOff val="35000"/>
                </a:schemeClr>
              </a:solidFill>
              <a:sym typeface="Wingdings" panose="05000000000000000000" pitchFamily="2" charset="2"/>
            </a:endParaRPr>
          </a:p>
          <a:p>
            <a:pPr marL="457200" indent="-457200">
              <a:buFont typeface="Wingdings"/>
              <a:buChar char="à"/>
            </a:pPr>
            <a:r>
              <a:rPr lang="fr-FR" sz="2600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Il y a six comparaisons possibles (et pas une de plus !) :</a:t>
            </a:r>
          </a:p>
          <a:p>
            <a:pPr algn="ctr"/>
            <a:r>
              <a:rPr lang="fr-FR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=   &lt;&gt;   &gt;    &lt;   &lt;=   &gt;=</a:t>
            </a:r>
          </a:p>
        </p:txBody>
      </p:sp>
    </p:spTree>
    <p:extLst>
      <p:ext uri="{BB962C8B-B14F-4D97-AF65-F5344CB8AC3E}">
        <p14:creationId xmlns:p14="http://schemas.microsoft.com/office/powerpoint/2010/main" val="2291718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534615" y="620688"/>
            <a:ext cx="8141841" cy="4893647"/>
          </a:xfrm>
          <a:prstGeom prst="rect">
            <a:avLst/>
          </a:prstGeom>
          <a:solidFill>
            <a:schemeClr val="accent1">
              <a:alpha val="42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b="1" i="1" dirty="0" smtClean="0"/>
              <a:t>Exercice :</a:t>
            </a:r>
          </a:p>
          <a:p>
            <a:endParaRPr lang="fr-FR" sz="2400" b="1" i="1" dirty="0"/>
          </a:p>
          <a:p>
            <a:r>
              <a:rPr lang="fr-FR" sz="2400" dirty="0" smtClean="0"/>
              <a:t>Parmi ces fonctions SI, certaines sont bien écrites, d’autres provoqueront des erreurs. Trouvez lesquelles !</a:t>
            </a:r>
          </a:p>
          <a:p>
            <a:pPr algn="ctr"/>
            <a:endParaRPr lang="fr-FR" sz="2400" b="1" i="1" dirty="0" smtClean="0"/>
          </a:p>
          <a:p>
            <a:r>
              <a:rPr lang="fr-FR" sz="3200" dirty="0" smtClean="0"/>
              <a:t>=SI(A5&gt;0;B4;C5)</a:t>
            </a:r>
          </a:p>
          <a:p>
            <a:r>
              <a:rPr lang="fr-FR" sz="3200" dirty="0" smtClean="0"/>
              <a:t>=SI(B1&gt;=10;admis;refusé)</a:t>
            </a:r>
          </a:p>
          <a:p>
            <a:r>
              <a:rPr lang="fr-FR" sz="3200" dirty="0" smtClean="0"/>
              <a:t>=SI(B4=B8;B6+12;B6-12)</a:t>
            </a:r>
          </a:p>
          <a:p>
            <a:r>
              <a:rPr lang="fr-FR" sz="3200" dirty="0" smtClean="0"/>
              <a:t>=SI(B6&gt;=0;"oui";"non";"peut-être")</a:t>
            </a:r>
          </a:p>
          <a:p>
            <a:r>
              <a:rPr lang="fr-FR" sz="3200" dirty="0" smtClean="0"/>
              <a:t>=SI(0&lt;A4&lt;10;"trop </a:t>
            </a:r>
            <a:r>
              <a:rPr lang="fr-FR" sz="3200" dirty="0" err="1" smtClean="0"/>
              <a:t>petit";"ok</a:t>
            </a:r>
            <a:r>
              <a:rPr lang="fr-FR" sz="3200" dirty="0" smtClean="0"/>
              <a:t>")</a:t>
            </a:r>
          </a:p>
          <a:p>
            <a:r>
              <a:rPr lang="fr-FR" sz="3200" dirty="0" smtClean="0"/>
              <a:t>=SI(B4&lt;"</a:t>
            </a:r>
            <a:r>
              <a:rPr lang="fr-FR" sz="3200" dirty="0" err="1" smtClean="0"/>
              <a:t>darmangeat</a:t>
            </a:r>
            <a:r>
              <a:rPr lang="fr-FR" sz="3200" dirty="0" smtClean="0"/>
              <a:t>";"</a:t>
            </a:r>
            <a:r>
              <a:rPr lang="fr-FR" sz="3200" dirty="0" err="1" smtClean="0"/>
              <a:t>avant";"après</a:t>
            </a:r>
            <a:r>
              <a:rPr lang="fr-FR" sz="3200" dirty="0" smtClean="0"/>
              <a:t>")</a:t>
            </a:r>
          </a:p>
        </p:txBody>
      </p:sp>
    </p:spTree>
    <p:extLst>
      <p:ext uri="{BB962C8B-B14F-4D97-AF65-F5344CB8AC3E}">
        <p14:creationId xmlns:p14="http://schemas.microsoft.com/office/powerpoint/2010/main" val="3119409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512101" y="476672"/>
            <a:ext cx="7992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/>
              <a:t>Problème : comment gérer plus de deux cas ?</a:t>
            </a:r>
            <a:endParaRPr lang="fr-FR" sz="2800" dirty="0" smtClean="0"/>
          </a:p>
        </p:txBody>
      </p:sp>
      <p:sp>
        <p:nvSpPr>
          <p:cNvPr id="4" name="ZoneTexte 3"/>
          <p:cNvSpPr txBox="1"/>
          <p:nvPr/>
        </p:nvSpPr>
        <p:spPr>
          <a:xfrm>
            <a:off x="544149" y="1340768"/>
            <a:ext cx="77048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i="1" dirty="0" smtClean="0"/>
              <a:t>Température de l'eau </a:t>
            </a:r>
            <a:r>
              <a:rPr lang="fr-FR" sz="2800" dirty="0" smtClean="0"/>
              <a:t>:</a:t>
            </a:r>
          </a:p>
          <a:p>
            <a:pPr marL="285750" indent="-285750">
              <a:buFontTx/>
              <a:buChar char="-"/>
            </a:pPr>
            <a:r>
              <a:rPr lang="fr-FR" sz="2800" dirty="0" smtClean="0"/>
              <a:t>moins de zéro 		</a:t>
            </a:r>
            <a:r>
              <a:rPr lang="fr-FR" sz="2800" dirty="0" smtClean="0">
                <a:sym typeface="Wingdings" panose="05000000000000000000" pitchFamily="2" charset="2"/>
              </a:rPr>
              <a:t> glace</a:t>
            </a:r>
          </a:p>
          <a:p>
            <a:pPr marL="285750" indent="-285750">
              <a:buFontTx/>
              <a:buChar char="-"/>
            </a:pPr>
            <a:r>
              <a:rPr lang="fr-FR" sz="2800" dirty="0" smtClean="0">
                <a:sym typeface="Wingdings" panose="05000000000000000000" pitchFamily="2" charset="2"/>
              </a:rPr>
              <a:t>entre zéro et 100 	 eau</a:t>
            </a:r>
          </a:p>
          <a:p>
            <a:pPr marL="285750" indent="-285750">
              <a:buFontTx/>
              <a:buChar char="-"/>
            </a:pPr>
            <a:r>
              <a:rPr lang="fr-FR" sz="2800" dirty="0" smtClean="0">
                <a:sym typeface="Wingdings" panose="05000000000000000000" pitchFamily="2" charset="2"/>
              </a:rPr>
              <a:t>plus de 100 		 vapeur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2814161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5652120" y="647883"/>
            <a:ext cx="1512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Glace</a:t>
            </a:r>
            <a:endParaRPr lang="fr-FR" sz="2800" dirty="0"/>
          </a:p>
        </p:txBody>
      </p:sp>
      <p:sp>
        <p:nvSpPr>
          <p:cNvPr id="5" name="ZoneTexte 4"/>
          <p:cNvSpPr txBox="1"/>
          <p:nvPr/>
        </p:nvSpPr>
        <p:spPr>
          <a:xfrm>
            <a:off x="5652120" y="1844824"/>
            <a:ext cx="1512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Eau</a:t>
            </a:r>
            <a:endParaRPr lang="fr-FR" sz="2800" dirty="0"/>
          </a:p>
        </p:txBody>
      </p:sp>
      <p:sp>
        <p:nvSpPr>
          <p:cNvPr id="6" name="ZoneTexte 5"/>
          <p:cNvSpPr txBox="1"/>
          <p:nvPr/>
        </p:nvSpPr>
        <p:spPr>
          <a:xfrm>
            <a:off x="5652120" y="3121804"/>
            <a:ext cx="26776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Vapeur</a:t>
            </a:r>
            <a:endParaRPr lang="fr-FR" sz="2800" dirty="0"/>
          </a:p>
        </p:txBody>
      </p:sp>
      <p:grpSp>
        <p:nvGrpSpPr>
          <p:cNvPr id="14" name="Groupe 13"/>
          <p:cNvGrpSpPr/>
          <p:nvPr/>
        </p:nvGrpSpPr>
        <p:grpSpPr>
          <a:xfrm>
            <a:off x="1835696" y="836712"/>
            <a:ext cx="1152128" cy="1368152"/>
            <a:chOff x="1115616" y="1340768"/>
            <a:chExt cx="1152128" cy="1368152"/>
          </a:xfrm>
        </p:grpSpPr>
        <p:cxnSp>
          <p:nvCxnSpPr>
            <p:cNvPr id="8" name="Connecteur droit avec flèche 7"/>
            <p:cNvCxnSpPr/>
            <p:nvPr/>
          </p:nvCxnSpPr>
          <p:spPr>
            <a:xfrm flipV="1">
              <a:off x="1115616" y="1340768"/>
              <a:ext cx="1152128" cy="648072"/>
            </a:xfrm>
            <a:prstGeom prst="straightConnector1">
              <a:avLst/>
            </a:prstGeom>
            <a:ln w="508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necteur droit avec flèche 8"/>
            <p:cNvCxnSpPr/>
            <p:nvPr/>
          </p:nvCxnSpPr>
          <p:spPr>
            <a:xfrm>
              <a:off x="1115616" y="1988840"/>
              <a:ext cx="1152128" cy="720080"/>
            </a:xfrm>
            <a:prstGeom prst="straightConnector1">
              <a:avLst/>
            </a:prstGeom>
            <a:ln w="508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ZoneTexte 12"/>
          <p:cNvSpPr txBox="1"/>
          <p:nvPr/>
        </p:nvSpPr>
        <p:spPr>
          <a:xfrm>
            <a:off x="827584" y="1230432"/>
            <a:ext cx="864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/>
              <a:t>SI …</a:t>
            </a:r>
            <a:endParaRPr lang="fr-FR" sz="2800" b="1" dirty="0"/>
          </a:p>
        </p:txBody>
      </p:sp>
      <p:grpSp>
        <p:nvGrpSpPr>
          <p:cNvPr id="15" name="Groupe 14"/>
          <p:cNvGrpSpPr/>
          <p:nvPr/>
        </p:nvGrpSpPr>
        <p:grpSpPr>
          <a:xfrm>
            <a:off x="4139952" y="2060848"/>
            <a:ext cx="1152128" cy="1368152"/>
            <a:chOff x="1115616" y="1340768"/>
            <a:chExt cx="1152128" cy="1368152"/>
          </a:xfrm>
        </p:grpSpPr>
        <p:cxnSp>
          <p:nvCxnSpPr>
            <p:cNvPr id="16" name="Connecteur droit avec flèche 15"/>
            <p:cNvCxnSpPr/>
            <p:nvPr/>
          </p:nvCxnSpPr>
          <p:spPr>
            <a:xfrm flipV="1">
              <a:off x="1115616" y="1340768"/>
              <a:ext cx="1152128" cy="648072"/>
            </a:xfrm>
            <a:prstGeom prst="straightConnector1">
              <a:avLst/>
            </a:prstGeom>
            <a:ln w="508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cteur droit avec flèche 16"/>
            <p:cNvCxnSpPr/>
            <p:nvPr/>
          </p:nvCxnSpPr>
          <p:spPr>
            <a:xfrm>
              <a:off x="1115616" y="1988840"/>
              <a:ext cx="1152128" cy="720080"/>
            </a:xfrm>
            <a:prstGeom prst="straightConnector1">
              <a:avLst/>
            </a:prstGeom>
            <a:ln w="508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ZoneTexte 17"/>
          <p:cNvSpPr txBox="1"/>
          <p:nvPr/>
        </p:nvSpPr>
        <p:spPr>
          <a:xfrm>
            <a:off x="3131840" y="2454568"/>
            <a:ext cx="864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/>
              <a:t>SI …</a:t>
            </a:r>
            <a:endParaRPr lang="fr-FR" sz="2800" b="1" dirty="0"/>
          </a:p>
        </p:txBody>
      </p:sp>
      <p:sp>
        <p:nvSpPr>
          <p:cNvPr id="19" name="ZoneTexte 18"/>
          <p:cNvSpPr txBox="1"/>
          <p:nvPr/>
        </p:nvSpPr>
        <p:spPr>
          <a:xfrm>
            <a:off x="683568" y="4077072"/>
            <a:ext cx="78856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/>
              <a:t>On va donc imbriquer les SI : une fonction dans une fonction !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627970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611560" y="620688"/>
            <a:ext cx="7042377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Conclusion :</a:t>
            </a:r>
          </a:p>
          <a:p>
            <a:endParaRPr lang="fr-FR" sz="2800" b="1" dirty="0"/>
          </a:p>
          <a:p>
            <a:r>
              <a:rPr lang="fr-FR" sz="2800" dirty="0" smtClean="0"/>
              <a:t>Pour deux cas, on utilise un SI…</a:t>
            </a:r>
          </a:p>
          <a:p>
            <a:r>
              <a:rPr lang="fr-FR" sz="2800" dirty="0" smtClean="0"/>
              <a:t>Pour trois cas, on utilise deux SI… (imbriqués)</a:t>
            </a:r>
          </a:p>
          <a:p>
            <a:r>
              <a:rPr lang="fr-FR" sz="2800" dirty="0" smtClean="0"/>
              <a:t>Pour quatre cas, on utilise trois SI… (imbriqués)</a:t>
            </a:r>
          </a:p>
          <a:p>
            <a:r>
              <a:rPr lang="fr-FR" sz="2800" dirty="0" smtClean="0"/>
              <a:t>etc.</a:t>
            </a:r>
            <a:endParaRPr lang="fr-FR" sz="2800" dirty="0"/>
          </a:p>
        </p:txBody>
      </p:sp>
      <p:sp>
        <p:nvSpPr>
          <p:cNvPr id="20" name="ZoneTexte 19"/>
          <p:cNvSpPr txBox="1"/>
          <p:nvPr/>
        </p:nvSpPr>
        <p:spPr>
          <a:xfrm>
            <a:off x="7499466" y="6198961"/>
            <a:ext cx="1104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smtClean="0"/>
              <a:t>À suivre…</a:t>
            </a:r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val="2186515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23528" y="251937"/>
            <a:ext cx="36495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3200" dirty="0" smtClean="0"/>
              <a:t>Sur une calculatrice :</a:t>
            </a:r>
            <a:endParaRPr lang="fr-FR" sz="88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124744"/>
            <a:ext cx="6780572" cy="4162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" name="Groupe 16"/>
          <p:cNvGrpSpPr/>
          <p:nvPr/>
        </p:nvGrpSpPr>
        <p:grpSpPr>
          <a:xfrm>
            <a:off x="5148064" y="2383971"/>
            <a:ext cx="1829679" cy="3995616"/>
            <a:chOff x="5148064" y="2383971"/>
            <a:chExt cx="1829679" cy="3995616"/>
          </a:xfrm>
        </p:grpSpPr>
        <p:sp>
          <p:nvSpPr>
            <p:cNvPr id="7" name="Forme libre 6"/>
            <p:cNvSpPr/>
            <p:nvPr/>
          </p:nvSpPr>
          <p:spPr>
            <a:xfrm>
              <a:off x="5181600" y="2383971"/>
              <a:ext cx="1796143" cy="2754086"/>
            </a:xfrm>
            <a:custGeom>
              <a:avLst/>
              <a:gdLst>
                <a:gd name="connsiteX0" fmla="*/ 0 w 1796143"/>
                <a:gd name="connsiteY0" fmla="*/ 10886 h 2754086"/>
                <a:gd name="connsiteX1" fmla="*/ 1796143 w 1796143"/>
                <a:gd name="connsiteY1" fmla="*/ 0 h 2754086"/>
                <a:gd name="connsiteX2" fmla="*/ 1774371 w 1796143"/>
                <a:gd name="connsiteY2" fmla="*/ 2068286 h 2754086"/>
                <a:gd name="connsiteX3" fmla="*/ 1219200 w 1796143"/>
                <a:gd name="connsiteY3" fmla="*/ 2068286 h 2754086"/>
                <a:gd name="connsiteX4" fmla="*/ 1208314 w 1796143"/>
                <a:gd name="connsiteY4" fmla="*/ 2754086 h 2754086"/>
                <a:gd name="connsiteX5" fmla="*/ 10886 w 1796143"/>
                <a:gd name="connsiteY5" fmla="*/ 2732315 h 2754086"/>
                <a:gd name="connsiteX6" fmla="*/ 0 w 1796143"/>
                <a:gd name="connsiteY6" fmla="*/ 10886 h 2754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96143" h="2754086">
                  <a:moveTo>
                    <a:pt x="0" y="10886"/>
                  </a:moveTo>
                  <a:lnTo>
                    <a:pt x="1796143" y="0"/>
                  </a:lnTo>
                  <a:lnTo>
                    <a:pt x="1774371" y="2068286"/>
                  </a:lnTo>
                  <a:lnTo>
                    <a:pt x="1219200" y="2068286"/>
                  </a:lnTo>
                  <a:lnTo>
                    <a:pt x="1208314" y="2754086"/>
                  </a:lnTo>
                  <a:lnTo>
                    <a:pt x="10886" y="2732315"/>
                  </a:lnTo>
                  <a:cubicBezTo>
                    <a:pt x="7257" y="1821543"/>
                    <a:pt x="3629" y="910772"/>
                    <a:pt x="0" y="10886"/>
                  </a:cubicBezTo>
                  <a:close/>
                </a:path>
              </a:pathLst>
            </a:custGeom>
            <a:noFill/>
            <a:ln w="508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9" name="Connecteur droit avec flèche 8"/>
            <p:cNvCxnSpPr/>
            <p:nvPr/>
          </p:nvCxnSpPr>
          <p:spPr>
            <a:xfrm>
              <a:off x="5796136" y="5138057"/>
              <a:ext cx="0" cy="595199"/>
            </a:xfrm>
            <a:prstGeom prst="straightConnector1">
              <a:avLst/>
            </a:prstGeom>
            <a:ln w="50800">
              <a:solidFill>
                <a:srgbClr val="FFFF00"/>
              </a:solidFill>
              <a:tailEnd type="arrow"/>
            </a:ln>
            <a:effectLst>
              <a:outerShdw blurRad="50800" dist="50800" dir="5400000" algn="ctr" rotWithShape="0">
                <a:schemeClr val="bg1">
                  <a:lumMod val="50000"/>
                </a:scheme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ZoneTexte 9"/>
            <p:cNvSpPr txBox="1"/>
            <p:nvPr/>
          </p:nvSpPr>
          <p:spPr>
            <a:xfrm>
              <a:off x="5148064" y="5733256"/>
              <a:ext cx="132472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dirty="0" smtClean="0"/>
                <a:t>Touches des</a:t>
              </a:r>
              <a:br>
                <a:rPr lang="fr-FR" dirty="0" smtClean="0"/>
              </a:br>
              <a:r>
                <a:rPr lang="fr-FR" b="1" dirty="0" smtClean="0"/>
                <a:t>chiffres</a:t>
              </a:r>
              <a:endParaRPr lang="fr-FR" b="1" dirty="0"/>
            </a:p>
          </p:txBody>
        </p:sp>
      </p:grpSp>
      <p:grpSp>
        <p:nvGrpSpPr>
          <p:cNvPr id="20" name="Groupe 19"/>
          <p:cNvGrpSpPr/>
          <p:nvPr/>
        </p:nvGrpSpPr>
        <p:grpSpPr>
          <a:xfrm>
            <a:off x="6660232" y="2383971"/>
            <a:ext cx="1324722" cy="3997357"/>
            <a:chOff x="6660232" y="2383971"/>
            <a:chExt cx="1324722" cy="3997357"/>
          </a:xfrm>
        </p:grpSpPr>
        <p:sp>
          <p:nvSpPr>
            <p:cNvPr id="11" name="Rectangle 10"/>
            <p:cNvSpPr/>
            <p:nvPr/>
          </p:nvSpPr>
          <p:spPr>
            <a:xfrm>
              <a:off x="7020272" y="2383971"/>
              <a:ext cx="576064" cy="2754086"/>
            </a:xfrm>
            <a:prstGeom prst="rect">
              <a:avLst/>
            </a:prstGeom>
            <a:noFill/>
            <a:ln w="508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13" name="Connecteur droit avec flèche 12"/>
            <p:cNvCxnSpPr/>
            <p:nvPr/>
          </p:nvCxnSpPr>
          <p:spPr>
            <a:xfrm>
              <a:off x="7319590" y="5138056"/>
              <a:ext cx="0" cy="595199"/>
            </a:xfrm>
            <a:prstGeom prst="straightConnector1">
              <a:avLst/>
            </a:prstGeom>
            <a:ln w="50800">
              <a:solidFill>
                <a:srgbClr val="FFC000"/>
              </a:solidFill>
              <a:tailEnd type="arrow"/>
            </a:ln>
            <a:effectLst>
              <a:outerShdw blurRad="50800" dist="50800" dir="5400000" algn="ctr" rotWithShape="0">
                <a:schemeClr val="bg1">
                  <a:lumMod val="50000"/>
                </a:scheme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ZoneTexte 13"/>
            <p:cNvSpPr txBox="1"/>
            <p:nvPr/>
          </p:nvSpPr>
          <p:spPr>
            <a:xfrm>
              <a:off x="6660232" y="5734997"/>
              <a:ext cx="132472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dirty="0" smtClean="0"/>
                <a:t>Touches des</a:t>
              </a:r>
              <a:br>
                <a:rPr lang="fr-FR" dirty="0" smtClean="0"/>
              </a:br>
              <a:r>
                <a:rPr lang="fr-FR" b="1" dirty="0" smtClean="0"/>
                <a:t>opérations</a:t>
              </a:r>
              <a:endParaRPr lang="fr-FR" b="1" dirty="0"/>
            </a:p>
          </p:txBody>
        </p:sp>
      </p:grpSp>
      <p:grpSp>
        <p:nvGrpSpPr>
          <p:cNvPr id="19" name="Groupe 18"/>
          <p:cNvGrpSpPr/>
          <p:nvPr/>
        </p:nvGrpSpPr>
        <p:grpSpPr>
          <a:xfrm>
            <a:off x="1475656" y="2405742"/>
            <a:ext cx="3672408" cy="3987030"/>
            <a:chOff x="1475656" y="2405742"/>
            <a:chExt cx="3672408" cy="3987030"/>
          </a:xfrm>
        </p:grpSpPr>
        <p:sp>
          <p:nvSpPr>
            <p:cNvPr id="15" name="Rectangle 14"/>
            <p:cNvSpPr/>
            <p:nvPr/>
          </p:nvSpPr>
          <p:spPr>
            <a:xfrm>
              <a:off x="1475656" y="2405742"/>
              <a:ext cx="3672408" cy="1355272"/>
            </a:xfrm>
            <a:prstGeom prst="rect">
              <a:avLst/>
            </a:prstGeom>
            <a:noFill/>
            <a:ln w="508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16" name="Connecteur droit avec flèche 15"/>
            <p:cNvCxnSpPr/>
            <p:nvPr/>
          </p:nvCxnSpPr>
          <p:spPr>
            <a:xfrm>
              <a:off x="3347864" y="3761014"/>
              <a:ext cx="0" cy="1972241"/>
            </a:xfrm>
            <a:prstGeom prst="straightConnector1">
              <a:avLst/>
            </a:prstGeom>
            <a:ln w="50800">
              <a:solidFill>
                <a:schemeClr val="accent2"/>
              </a:solidFill>
              <a:tailEnd type="arrow"/>
            </a:ln>
            <a:effectLst>
              <a:outerShdw blurRad="50800" dist="50800" dir="5400000" algn="ctr" rotWithShape="0">
                <a:schemeClr val="bg1">
                  <a:lumMod val="50000"/>
                </a:scheme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ZoneTexte 17"/>
            <p:cNvSpPr txBox="1"/>
            <p:nvPr/>
          </p:nvSpPr>
          <p:spPr>
            <a:xfrm>
              <a:off x="2699792" y="5746441"/>
              <a:ext cx="132472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dirty="0" smtClean="0"/>
                <a:t>Touches des</a:t>
              </a:r>
              <a:br>
                <a:rPr lang="fr-FR" dirty="0" smtClean="0"/>
              </a:br>
              <a:r>
                <a:rPr lang="fr-FR" b="1" dirty="0" smtClean="0"/>
                <a:t>fonctions</a:t>
              </a:r>
              <a:endParaRPr lang="fr-FR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970501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503837" y="404664"/>
            <a:ext cx="38559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800" b="1" dirty="0" smtClean="0"/>
              <a:t>Pourquoi des fonctions ?</a:t>
            </a:r>
            <a:endParaRPr lang="fr-FR" sz="6000" b="1" dirty="0"/>
          </a:p>
        </p:txBody>
      </p:sp>
      <p:sp>
        <p:nvSpPr>
          <p:cNvPr id="2" name="ZoneTexte 1"/>
          <p:cNvSpPr txBox="1"/>
          <p:nvPr/>
        </p:nvSpPr>
        <p:spPr>
          <a:xfrm>
            <a:off x="611560" y="1484784"/>
            <a:ext cx="7560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1) </a:t>
            </a:r>
            <a:r>
              <a:rPr lang="fr-FR" sz="2800" b="1" dirty="0" smtClean="0"/>
              <a:t>Simplifier</a:t>
            </a:r>
            <a:r>
              <a:rPr lang="fr-FR" sz="2800" dirty="0" smtClean="0"/>
              <a:t> des calculs : </a:t>
            </a:r>
            <a:r>
              <a:rPr lang="fr-FR" sz="2800" dirty="0" err="1" smtClean="0"/>
              <a:t>x</a:t>
            </a:r>
            <a:r>
              <a:rPr lang="fr-FR" sz="2800" baseline="30000" dirty="0" err="1" smtClean="0"/>
              <a:t>y</a:t>
            </a:r>
            <a:endParaRPr lang="fr-FR" sz="2800" baseline="30000" dirty="0"/>
          </a:p>
        </p:txBody>
      </p:sp>
      <p:sp>
        <p:nvSpPr>
          <p:cNvPr id="5" name="ZoneTexte 4"/>
          <p:cNvSpPr txBox="1"/>
          <p:nvPr/>
        </p:nvSpPr>
        <p:spPr>
          <a:xfrm>
            <a:off x="611560" y="2257708"/>
            <a:ext cx="75608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2) </a:t>
            </a:r>
            <a:r>
              <a:rPr lang="fr-FR" sz="2800" b="1" dirty="0" smtClean="0"/>
              <a:t>Permettre</a:t>
            </a:r>
            <a:r>
              <a:rPr lang="fr-FR" sz="2800" dirty="0" smtClean="0"/>
              <a:t> des calculs impossibles autrement :</a:t>
            </a:r>
          </a:p>
          <a:p>
            <a:r>
              <a:rPr lang="fr-FR" sz="2800" dirty="0"/>
              <a:t> </a:t>
            </a:r>
            <a:r>
              <a:rPr lang="fr-FR" sz="2800" dirty="0" smtClean="0"/>
              <a:t>       sin, cos, </a:t>
            </a:r>
            <a:r>
              <a:rPr lang="fr-FR" sz="2800" dirty="0" smtClean="0">
                <a:sym typeface="Symbol"/>
              </a:rPr>
              <a:t>, etc.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3324748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be 3"/>
          <p:cNvSpPr/>
          <p:nvPr/>
        </p:nvSpPr>
        <p:spPr>
          <a:xfrm>
            <a:off x="4355976" y="2001416"/>
            <a:ext cx="2664296" cy="2795736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539552" y="565596"/>
            <a:ext cx="78464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/>
              <a:t>Une fonction est une usine qui fabrique un </a:t>
            </a:r>
            <a:r>
              <a:rPr lang="fr-FR" sz="2800" b="1" dirty="0" smtClean="0"/>
              <a:t>résultat</a:t>
            </a:r>
            <a:r>
              <a:rPr lang="fr-FR" sz="2800" dirty="0" smtClean="0"/>
              <a:t>…</a:t>
            </a:r>
            <a:endParaRPr lang="fr-FR" sz="2800" dirty="0"/>
          </a:p>
        </p:txBody>
      </p:sp>
      <p:cxnSp>
        <p:nvCxnSpPr>
          <p:cNvPr id="7" name="Connecteur droit avec flèche 6"/>
          <p:cNvCxnSpPr/>
          <p:nvPr/>
        </p:nvCxnSpPr>
        <p:spPr>
          <a:xfrm>
            <a:off x="6696062" y="3452428"/>
            <a:ext cx="1548346" cy="0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7401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be 3"/>
          <p:cNvSpPr/>
          <p:nvPr/>
        </p:nvSpPr>
        <p:spPr>
          <a:xfrm>
            <a:off x="4355976" y="2001416"/>
            <a:ext cx="2664296" cy="2795736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 smtClean="0"/>
              <a:t>TRUC</a:t>
            </a:r>
            <a:endParaRPr lang="fr-FR" b="1" dirty="0"/>
          </a:p>
        </p:txBody>
      </p:sp>
      <p:sp>
        <p:nvSpPr>
          <p:cNvPr id="5" name="ZoneTexte 4"/>
          <p:cNvSpPr txBox="1"/>
          <p:nvPr/>
        </p:nvSpPr>
        <p:spPr>
          <a:xfrm>
            <a:off x="539552" y="565596"/>
            <a:ext cx="44051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/>
              <a:t>…Cette usine porte un </a:t>
            </a:r>
            <a:r>
              <a:rPr lang="fr-FR" sz="2800" b="1" dirty="0" smtClean="0"/>
              <a:t>nom</a:t>
            </a:r>
            <a:r>
              <a:rPr lang="fr-FR" sz="2800" dirty="0" smtClean="0"/>
              <a:t>…</a:t>
            </a:r>
            <a:endParaRPr lang="fr-FR" sz="2800" dirty="0"/>
          </a:p>
        </p:txBody>
      </p:sp>
      <p:cxnSp>
        <p:nvCxnSpPr>
          <p:cNvPr id="7" name="Connecteur droit avec flèche 6"/>
          <p:cNvCxnSpPr/>
          <p:nvPr/>
        </p:nvCxnSpPr>
        <p:spPr>
          <a:xfrm>
            <a:off x="6696062" y="3452428"/>
            <a:ext cx="1548346" cy="0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1342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be 3"/>
          <p:cNvSpPr/>
          <p:nvPr/>
        </p:nvSpPr>
        <p:spPr>
          <a:xfrm>
            <a:off x="4355976" y="2001416"/>
            <a:ext cx="2664296" cy="2795736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 smtClean="0"/>
              <a:t>TRUC</a:t>
            </a:r>
            <a:endParaRPr lang="fr-FR" b="1" dirty="0"/>
          </a:p>
        </p:txBody>
      </p:sp>
      <p:sp>
        <p:nvSpPr>
          <p:cNvPr id="5" name="ZoneTexte 4"/>
          <p:cNvSpPr txBox="1"/>
          <p:nvPr/>
        </p:nvSpPr>
        <p:spPr>
          <a:xfrm>
            <a:off x="539552" y="565596"/>
            <a:ext cx="67821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/>
              <a:t>…Elle a besoin d’</a:t>
            </a:r>
            <a:r>
              <a:rPr lang="fr-FR" sz="2800" b="1" dirty="0" smtClean="0"/>
              <a:t>arguments</a:t>
            </a:r>
            <a:r>
              <a:rPr lang="fr-FR" sz="2800" dirty="0" smtClean="0"/>
              <a:t> pour se calculer…</a:t>
            </a:r>
            <a:endParaRPr lang="fr-FR" sz="2800" dirty="0"/>
          </a:p>
        </p:txBody>
      </p:sp>
      <p:cxnSp>
        <p:nvCxnSpPr>
          <p:cNvPr id="7" name="Connecteur droit avec flèche 6"/>
          <p:cNvCxnSpPr/>
          <p:nvPr/>
        </p:nvCxnSpPr>
        <p:spPr>
          <a:xfrm>
            <a:off x="6696062" y="3452428"/>
            <a:ext cx="1548346" cy="0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avec flèche 5"/>
          <p:cNvCxnSpPr/>
          <p:nvPr/>
        </p:nvCxnSpPr>
        <p:spPr>
          <a:xfrm>
            <a:off x="2807630" y="2924944"/>
            <a:ext cx="1548346" cy="0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avec flèche 7"/>
          <p:cNvCxnSpPr/>
          <p:nvPr/>
        </p:nvCxnSpPr>
        <p:spPr>
          <a:xfrm>
            <a:off x="2807630" y="3595599"/>
            <a:ext cx="1548346" cy="0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2807630" y="4293096"/>
            <a:ext cx="1548346" cy="0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ZoneTexte 1"/>
          <p:cNvSpPr txBox="1"/>
          <p:nvPr/>
        </p:nvSpPr>
        <p:spPr>
          <a:xfrm>
            <a:off x="735022" y="2708920"/>
            <a:ext cx="18927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i="1" dirty="0" smtClean="0"/>
              <a:t>argument n°1</a:t>
            </a:r>
            <a:endParaRPr lang="fr-FR" sz="2400" i="1" dirty="0"/>
          </a:p>
        </p:txBody>
      </p:sp>
      <p:sp>
        <p:nvSpPr>
          <p:cNvPr id="10" name="ZoneTexte 9"/>
          <p:cNvSpPr txBox="1"/>
          <p:nvPr/>
        </p:nvSpPr>
        <p:spPr>
          <a:xfrm>
            <a:off x="735022" y="3356992"/>
            <a:ext cx="18927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i="1" dirty="0" smtClean="0"/>
              <a:t>argument n°2</a:t>
            </a:r>
            <a:endParaRPr lang="fr-FR" sz="2400" i="1" dirty="0"/>
          </a:p>
        </p:txBody>
      </p:sp>
      <p:sp>
        <p:nvSpPr>
          <p:cNvPr id="11" name="ZoneTexte 10"/>
          <p:cNvSpPr txBox="1"/>
          <p:nvPr/>
        </p:nvSpPr>
        <p:spPr>
          <a:xfrm>
            <a:off x="735022" y="4047455"/>
            <a:ext cx="19032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i="1" dirty="0" smtClean="0"/>
              <a:t>argument n°3</a:t>
            </a:r>
            <a:endParaRPr lang="fr-FR" sz="2400" i="1" dirty="0"/>
          </a:p>
        </p:txBody>
      </p:sp>
      <p:sp>
        <p:nvSpPr>
          <p:cNvPr id="12" name="ZoneTexte 11"/>
          <p:cNvSpPr txBox="1"/>
          <p:nvPr/>
        </p:nvSpPr>
        <p:spPr>
          <a:xfrm>
            <a:off x="724506" y="4623519"/>
            <a:ext cx="6347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i="1" dirty="0" smtClean="0"/>
              <a:t>etc.</a:t>
            </a:r>
            <a:endParaRPr lang="fr-FR" sz="2400" i="1" dirty="0"/>
          </a:p>
        </p:txBody>
      </p:sp>
      <p:sp>
        <p:nvSpPr>
          <p:cNvPr id="13" name="ZoneTexte 12"/>
          <p:cNvSpPr txBox="1"/>
          <p:nvPr/>
        </p:nvSpPr>
        <p:spPr>
          <a:xfrm>
            <a:off x="3203848" y="5373216"/>
            <a:ext cx="541891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/>
              <a:t>Le nombre d’</a:t>
            </a:r>
            <a:r>
              <a:rPr lang="fr-FR" sz="2800" b="1" dirty="0" smtClean="0"/>
              <a:t>arguments</a:t>
            </a:r>
            <a:r>
              <a:rPr lang="fr-FR" sz="2800" dirty="0" smtClean="0"/>
              <a:t> nécessaire </a:t>
            </a:r>
            <a:br>
              <a:rPr lang="fr-FR" sz="2800" dirty="0" smtClean="0"/>
            </a:br>
            <a:r>
              <a:rPr lang="fr-FR" sz="2800" dirty="0" smtClean="0"/>
              <a:t>dépend de chaque fonction !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616370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1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539552" y="565596"/>
            <a:ext cx="37760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/>
              <a:t>…mais ce n’est pas tout !</a:t>
            </a:r>
            <a:endParaRPr lang="fr-FR" sz="2800" dirty="0"/>
          </a:p>
        </p:txBody>
      </p:sp>
      <p:sp>
        <p:nvSpPr>
          <p:cNvPr id="13" name="ZoneTexte 12"/>
          <p:cNvSpPr txBox="1"/>
          <p:nvPr/>
        </p:nvSpPr>
        <p:spPr>
          <a:xfrm>
            <a:off x="554697" y="1340768"/>
            <a:ext cx="69842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/>
              <a:t>Les arguments et le résultat ont aussi un </a:t>
            </a:r>
            <a:r>
              <a:rPr lang="fr-FR" sz="2800" b="1" dirty="0" smtClean="0"/>
              <a:t>type</a:t>
            </a:r>
            <a:r>
              <a:rPr lang="fr-FR" sz="2800" dirty="0" smtClean="0"/>
              <a:t> :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1249368" y="1988840"/>
            <a:ext cx="30756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/>
              <a:t>1) caractère (texte) 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1249368" y="2545740"/>
            <a:ext cx="36985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/>
              <a:t>2) numérique (nombre) 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1249368" y="3121804"/>
            <a:ext cx="38986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/>
              <a:t>3) booléen (VRAI / FAUX) 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539552" y="4204245"/>
            <a:ext cx="723255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>
                <a:solidFill>
                  <a:srgbClr val="FF0000"/>
                </a:solidFill>
              </a:rPr>
              <a:t>En utilisant une fonction, il faut donc respecter </a:t>
            </a:r>
            <a:br>
              <a:rPr lang="fr-FR" sz="2800" b="1" dirty="0" smtClean="0">
                <a:solidFill>
                  <a:srgbClr val="FF0000"/>
                </a:solidFill>
              </a:rPr>
            </a:br>
            <a:r>
              <a:rPr lang="fr-FR" sz="2800" b="1" dirty="0" smtClean="0">
                <a:solidFill>
                  <a:srgbClr val="FF0000"/>
                </a:solidFill>
              </a:rPr>
              <a:t>le nombre d’arguments, mais aussi leur type : </a:t>
            </a:r>
          </a:p>
          <a:p>
            <a:r>
              <a:rPr lang="fr-FR" sz="2800" b="1" dirty="0" smtClean="0">
                <a:solidFill>
                  <a:srgbClr val="FF0000"/>
                </a:solidFill>
              </a:rPr>
              <a:t>ne pas entrer un nombre là où il faut un texte !</a:t>
            </a:r>
          </a:p>
        </p:txBody>
      </p:sp>
    </p:spTree>
    <p:extLst>
      <p:ext uri="{BB962C8B-B14F-4D97-AF65-F5344CB8AC3E}">
        <p14:creationId xmlns:p14="http://schemas.microsoft.com/office/powerpoint/2010/main" val="1799128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7" grpId="0"/>
      <p:bldP spid="18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539552" y="565596"/>
            <a:ext cx="54146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Comment cela s’écrit-il avec Excel ?</a:t>
            </a:r>
            <a:endParaRPr lang="fr-FR" sz="2800" b="1" dirty="0"/>
          </a:p>
        </p:txBody>
      </p:sp>
      <p:sp>
        <p:nvSpPr>
          <p:cNvPr id="13" name="ZoneTexte 12"/>
          <p:cNvSpPr txBox="1"/>
          <p:nvPr/>
        </p:nvSpPr>
        <p:spPr>
          <a:xfrm>
            <a:off x="554697" y="1340768"/>
            <a:ext cx="776334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AutoNum type="arabicParenR"/>
            </a:pPr>
            <a:r>
              <a:rPr lang="fr-FR" sz="2400" dirty="0" smtClean="0"/>
              <a:t>l’appel à une fonction est un calcul : il commence</a:t>
            </a:r>
            <a:br>
              <a:rPr lang="fr-FR" sz="2400" dirty="0" smtClean="0"/>
            </a:br>
            <a:r>
              <a:rPr lang="fr-FR" sz="2400" dirty="0" smtClean="0"/>
              <a:t>donc par le signe </a:t>
            </a:r>
            <a:r>
              <a:rPr lang="fr-FR" sz="2400" b="1" dirty="0" smtClean="0"/>
              <a:t>=</a:t>
            </a:r>
            <a:endParaRPr lang="fr-FR" sz="2400" dirty="0" smtClean="0"/>
          </a:p>
          <a:p>
            <a:pPr marL="514350" indent="-514350">
              <a:buAutoNum type="arabicParenR"/>
            </a:pPr>
            <a:r>
              <a:rPr lang="fr-FR" sz="2400" dirty="0" smtClean="0"/>
              <a:t>le nom de la fonction se met (tout seul) en </a:t>
            </a:r>
            <a:r>
              <a:rPr lang="fr-FR" sz="2400" b="1" dirty="0" smtClean="0"/>
              <a:t>MAJUSCULES</a:t>
            </a:r>
          </a:p>
          <a:p>
            <a:pPr marL="514350" indent="-514350">
              <a:buAutoNum type="arabicParenR"/>
            </a:pPr>
            <a:r>
              <a:rPr lang="fr-FR" sz="2400" dirty="0" smtClean="0"/>
              <a:t>Il est toujours suivi de </a:t>
            </a:r>
            <a:r>
              <a:rPr lang="fr-FR" sz="2400" b="1" dirty="0" smtClean="0"/>
              <a:t>parenthèses</a:t>
            </a:r>
            <a:r>
              <a:rPr lang="fr-FR" sz="2400" dirty="0" smtClean="0"/>
              <a:t> : ( )</a:t>
            </a:r>
          </a:p>
          <a:p>
            <a:pPr marL="514350" indent="-514350">
              <a:buAutoNum type="arabicParenR"/>
            </a:pPr>
            <a:r>
              <a:rPr lang="fr-FR" sz="2400" dirty="0" smtClean="0"/>
              <a:t>Dans les parenthèses, viennent les </a:t>
            </a:r>
            <a:r>
              <a:rPr lang="fr-FR" sz="2400" b="1" dirty="0" smtClean="0"/>
              <a:t>arguments</a:t>
            </a:r>
          </a:p>
          <a:p>
            <a:pPr marL="514350" indent="-514350">
              <a:buAutoNum type="arabicParenR"/>
            </a:pPr>
            <a:r>
              <a:rPr lang="fr-FR" sz="2400" dirty="0" smtClean="0"/>
              <a:t>Ils sont séparés par des </a:t>
            </a:r>
            <a:r>
              <a:rPr lang="fr-FR" sz="2400" b="1" dirty="0" smtClean="0"/>
              <a:t>points-virgules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539551" y="4103201"/>
            <a:ext cx="7992889" cy="2062103"/>
          </a:xfrm>
          <a:prstGeom prst="rect">
            <a:avLst/>
          </a:prstGeom>
          <a:solidFill>
            <a:schemeClr val="accent1">
              <a:alpha val="42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b="1" i="1" dirty="0" smtClean="0"/>
              <a:t>Exemple :</a:t>
            </a:r>
          </a:p>
          <a:p>
            <a:pPr algn="ctr"/>
            <a:r>
              <a:rPr lang="fr-FR" sz="3200" dirty="0" smtClean="0"/>
              <a:t>=SOMME(B1;B4;B6;B7;C8)</a:t>
            </a:r>
          </a:p>
          <a:p>
            <a:endParaRPr lang="fr-FR" sz="2400" dirty="0"/>
          </a:p>
          <a:p>
            <a:r>
              <a:rPr lang="fr-FR" sz="2400" dirty="0" smtClean="0"/>
              <a:t>Ici, la fonction SOMME est utilisée avec 5 arguments (contenant des nombres, sinon… erreur !)</a:t>
            </a:r>
          </a:p>
        </p:txBody>
      </p:sp>
    </p:spTree>
    <p:extLst>
      <p:ext uri="{BB962C8B-B14F-4D97-AF65-F5344CB8AC3E}">
        <p14:creationId xmlns:p14="http://schemas.microsoft.com/office/powerpoint/2010/main" val="2065231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539552" y="332656"/>
            <a:ext cx="799288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Certaines fonctions, comme SOMME, acceptent qu’un argument soit une plage (un ensemble) de cellules.</a:t>
            </a:r>
          </a:p>
          <a:p>
            <a:r>
              <a:rPr lang="fr-FR" sz="2800" dirty="0" smtClean="0"/>
              <a:t>Dans ce cas, on utilise les deux points :</a:t>
            </a:r>
          </a:p>
          <a:p>
            <a:pPr algn="ctr"/>
            <a:r>
              <a:rPr lang="fr-FR" sz="2800" dirty="0" smtClean="0"/>
              <a:t>=SOMME(B4:C6) </a:t>
            </a:r>
          </a:p>
          <a:p>
            <a:r>
              <a:rPr lang="fr-FR" sz="2800" dirty="0" smtClean="0"/>
              <a:t>additionne toutes les cellules entre B4 et C6, soit :</a:t>
            </a:r>
          </a:p>
          <a:p>
            <a:pPr algn="ctr"/>
            <a:r>
              <a:rPr lang="fr-FR" sz="2800" dirty="0" smtClean="0"/>
              <a:t>B4+B5+B6+C4+C5+C6</a:t>
            </a:r>
            <a:endParaRPr lang="fr-FR" sz="2800" dirty="0"/>
          </a:p>
        </p:txBody>
      </p:sp>
      <p:sp>
        <p:nvSpPr>
          <p:cNvPr id="9" name="ZoneTexte 8"/>
          <p:cNvSpPr txBox="1"/>
          <p:nvPr/>
        </p:nvSpPr>
        <p:spPr>
          <a:xfrm>
            <a:off x="539551" y="3176389"/>
            <a:ext cx="7992889" cy="1692771"/>
          </a:xfrm>
          <a:prstGeom prst="rect">
            <a:avLst/>
          </a:prstGeom>
          <a:solidFill>
            <a:schemeClr val="accent1">
              <a:alpha val="42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b="1" i="1" dirty="0" smtClean="0"/>
              <a:t>Exemple :</a:t>
            </a:r>
          </a:p>
          <a:p>
            <a:pPr algn="ctr"/>
            <a:r>
              <a:rPr lang="fr-FR" sz="3200" dirty="0" smtClean="0"/>
              <a:t>=SOMME(B1;B4:C6;B7;C8:C11)</a:t>
            </a:r>
          </a:p>
          <a:p>
            <a:endParaRPr lang="fr-FR" sz="2400" dirty="0"/>
          </a:p>
          <a:p>
            <a:r>
              <a:rPr lang="fr-FR" sz="2400" dirty="0" smtClean="0"/>
              <a:t>Quelles cellules seront additionnées ici ?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539552" y="5157192"/>
            <a:ext cx="79928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FF0000"/>
                </a:solidFill>
              </a:rPr>
              <a:t>SOMME fait donc partie des fonctions qui acceptent un nombre variable d’arguments – tous de type numérique</a:t>
            </a:r>
            <a:r>
              <a:rPr lang="fr-FR" sz="2800" dirty="0" smtClean="0"/>
              <a:t>.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1278015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534</Words>
  <Application>Microsoft Office PowerPoint</Application>
  <PresentationFormat>Affichage à l'écran (4:3)</PresentationFormat>
  <Paragraphs>97</Paragraphs>
  <Slides>18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19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Swamper</dc:creator>
  <cp:lastModifiedBy>Swamper</cp:lastModifiedBy>
  <cp:revision>15</cp:revision>
  <dcterms:created xsi:type="dcterms:W3CDTF">2015-02-25T03:02:11Z</dcterms:created>
  <dcterms:modified xsi:type="dcterms:W3CDTF">2015-02-25T05:10:34Z</dcterms:modified>
</cp:coreProperties>
</file>