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48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45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6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87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02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0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70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48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82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67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39E0D-E943-4563-BDC8-063EEBEA6BEA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726BB-2146-496D-9928-322286624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0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79712" y="2564904"/>
            <a:ext cx="5179880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Excel (et toute l’informatique) :</a:t>
            </a:r>
          </a:p>
          <a:p>
            <a:pPr algn="ctr"/>
            <a:r>
              <a:rPr lang="fr-FR" sz="6000" b="1" dirty="0" smtClean="0"/>
              <a:t>LES </a:t>
            </a:r>
            <a:r>
              <a:rPr lang="fr-FR" sz="6000" b="1" dirty="0" smtClean="0"/>
              <a:t>FONCTIONS</a:t>
            </a:r>
            <a:br>
              <a:rPr lang="fr-FR" sz="6000" b="1" dirty="0" smtClean="0"/>
            </a:br>
            <a:r>
              <a:rPr lang="fr-FR" sz="4400" b="1" dirty="0" smtClean="0"/>
              <a:t>suite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183222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489128" y="476672"/>
            <a:ext cx="7848872" cy="643894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3200" dirty="0" smtClean="0"/>
              <a:t>=RECHERCHEV(A4;C3:C56;4)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491021" y="1367190"/>
            <a:ext cx="3388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Trois choses à savoir :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85882" y="1916832"/>
            <a:ext cx="78125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2800" dirty="0" smtClean="0"/>
              <a:t>Le quatrième argument est </a:t>
            </a:r>
            <a:r>
              <a:rPr lang="fr-FR" sz="2800" b="1" dirty="0" smtClean="0">
                <a:solidFill>
                  <a:srgbClr val="FF0000"/>
                </a:solidFill>
              </a:rPr>
              <a:t>facultatif</a:t>
            </a:r>
            <a:r>
              <a:rPr lang="fr-FR" sz="2800" dirty="0" smtClean="0"/>
              <a:t>. </a:t>
            </a:r>
          </a:p>
          <a:p>
            <a:pPr marL="540000" lvl="1"/>
            <a:r>
              <a:rPr lang="fr-FR" sz="2800" dirty="0" smtClean="0"/>
              <a:t>Il indique ce qu'Excel doit faire lorsque la valeur</a:t>
            </a:r>
            <a:br>
              <a:rPr lang="fr-FR" sz="2800" dirty="0" smtClean="0"/>
            </a:br>
            <a:r>
              <a:rPr lang="fr-FR" sz="2800" dirty="0" smtClean="0"/>
              <a:t>cherchée ne figure pas dans le tableau. </a:t>
            </a:r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82928" y="3410997"/>
            <a:ext cx="74959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2.   On ne peut rechercher une valeur que dans la</a:t>
            </a:r>
            <a:br>
              <a:rPr lang="fr-FR" sz="2800" dirty="0" smtClean="0"/>
            </a:br>
            <a:r>
              <a:rPr lang="fr-FR" sz="2800" dirty="0" smtClean="0"/>
              <a:t>      </a:t>
            </a:r>
            <a:r>
              <a:rPr lang="fr-FR" sz="2800" b="1" dirty="0" smtClean="0">
                <a:solidFill>
                  <a:srgbClr val="FF0000"/>
                </a:solidFill>
              </a:rPr>
              <a:t>première colonne</a:t>
            </a:r>
            <a:r>
              <a:rPr lang="fr-FR" sz="2800" dirty="0" smtClean="0"/>
              <a:t> du tableau de l'argument 2. </a:t>
            </a:r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67544" y="4563125"/>
            <a:ext cx="83712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3.   Pour que la recherche fonctionne, il faut absolument</a:t>
            </a:r>
            <a:br>
              <a:rPr lang="fr-FR" sz="2800" dirty="0" smtClean="0"/>
            </a:br>
            <a:r>
              <a:rPr lang="fr-FR" sz="2800" dirty="0" smtClean="0"/>
              <a:t>      que la première colonne du tableau soit </a:t>
            </a:r>
            <a:r>
              <a:rPr lang="fr-FR" sz="2800" b="1" dirty="0" smtClean="0">
                <a:solidFill>
                  <a:srgbClr val="FF0000"/>
                </a:solidFill>
              </a:rPr>
              <a:t>triée</a:t>
            </a:r>
            <a:r>
              <a:rPr lang="fr-FR" sz="2800" dirty="0" smtClean="0"/>
              <a:t>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3931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3360" y="156538"/>
            <a:ext cx="4139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C'est tout pour cette fois...</a:t>
            </a:r>
            <a:endParaRPr lang="fr-FR" sz="2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572000" y="6174965"/>
            <a:ext cx="4375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…mais c'est déjà beaucoup !</a:t>
            </a:r>
            <a:endParaRPr lang="fr-FR" sz="2800" dirty="0"/>
          </a:p>
        </p:txBody>
      </p:sp>
      <p:pic>
        <p:nvPicPr>
          <p:cNvPr id="2050" name="Picture 2" descr="https://upload.wikimedia.org/wikipedia/commons/thumb/e/ea/Thats_all_folks.svg/2000px-Thats_all_folk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45" y="764704"/>
            <a:ext cx="7187247" cy="542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83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404664"/>
            <a:ext cx="457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/>
              <a:t>1. Les conditions composées</a:t>
            </a:r>
            <a:endParaRPr lang="fr-FR" sz="6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1322765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Exemple :</a:t>
            </a:r>
            <a:r>
              <a:rPr lang="fr-FR" sz="2800" dirty="0" smtClean="0"/>
              <a:t> on peut entrer dans une boite de nuit uniquement si on a entre 18 et 35 ans.</a:t>
            </a:r>
            <a:endParaRPr lang="fr-FR" sz="2800" baseline="30000" dirty="0"/>
          </a:p>
        </p:txBody>
      </p:sp>
      <p:sp>
        <p:nvSpPr>
          <p:cNvPr id="7" name="ZoneTexte 6"/>
          <p:cNvSpPr txBox="1"/>
          <p:nvPr/>
        </p:nvSpPr>
        <p:spPr>
          <a:xfrm>
            <a:off x="630561" y="2628201"/>
            <a:ext cx="6245696" cy="584775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=SI(18&lt;=A4=&lt;35;"accepté";"refusé")</a:t>
            </a:r>
            <a:endParaRPr lang="fr-FR" sz="32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611560" y="3627021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Rappel</a:t>
            </a:r>
            <a:r>
              <a:rPr lang="fr-FR" sz="2800" b="1" dirty="0" smtClean="0"/>
              <a:t> :</a:t>
            </a:r>
            <a:r>
              <a:rPr lang="fr-FR" sz="2800" dirty="0" smtClean="0"/>
              <a:t> une condition de la </a:t>
            </a:r>
            <a:r>
              <a:rPr lang="fr-FR" sz="2800" dirty="0"/>
              <a:t>forme </a:t>
            </a:r>
            <a:r>
              <a:rPr lang="fr-FR" sz="2800" dirty="0" smtClean="0"/>
              <a:t>18</a:t>
            </a:r>
            <a:r>
              <a:rPr lang="fr-FR" sz="2800" dirty="0"/>
              <a:t>&lt;=A4=&lt;</a:t>
            </a:r>
            <a:r>
              <a:rPr lang="fr-FR" sz="2800" dirty="0" smtClean="0"/>
              <a:t>35 n'est pas comprise par l'ordinateur.</a:t>
            </a:r>
            <a:endParaRPr lang="fr-FR" sz="2800" baseline="30000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4774011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Solution :</a:t>
            </a:r>
            <a:r>
              <a:rPr lang="fr-FR" sz="2800" dirty="0" smtClean="0"/>
              <a:t> il faut </a:t>
            </a:r>
            <a:r>
              <a:rPr lang="fr-FR" sz="2800" dirty="0" smtClean="0">
                <a:solidFill>
                  <a:srgbClr val="FF0000"/>
                </a:solidFill>
              </a:rPr>
              <a:t>composer</a:t>
            </a:r>
            <a:r>
              <a:rPr lang="fr-FR" sz="2800" dirty="0" smtClean="0"/>
              <a:t> des conditions</a:t>
            </a:r>
            <a:r>
              <a:rPr lang="fr-FR" sz="2800" dirty="0" smtClean="0"/>
              <a:t>.</a:t>
            </a:r>
          </a:p>
          <a:p>
            <a:r>
              <a:rPr lang="fr-FR" sz="2800" dirty="0" smtClean="0">
                <a:sym typeface="Symbol"/>
              </a:rPr>
              <a:t>              effectuer des </a:t>
            </a:r>
            <a:r>
              <a:rPr lang="fr-FR" sz="2800" dirty="0" smtClean="0">
                <a:solidFill>
                  <a:srgbClr val="FF0000"/>
                </a:solidFill>
                <a:sym typeface="Symbol"/>
              </a:rPr>
              <a:t>calculs booléens</a:t>
            </a:r>
            <a:endParaRPr lang="fr-FR" sz="2800" dirty="0">
              <a:solidFill>
                <a:srgbClr val="FF0000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630561" y="2628201"/>
            <a:ext cx="6245696" cy="5847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876257" y="2135758"/>
            <a:ext cx="9973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rgbClr val="FF0000"/>
                </a:solidFill>
                <a:sym typeface="Wingdings"/>
              </a:rPr>
              <a:t></a:t>
            </a:r>
            <a:endParaRPr lang="fr-FR" sz="96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630561" y="2628201"/>
            <a:ext cx="6245696" cy="5847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74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378131"/>
            <a:ext cx="792088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fr-FR" sz="2800" dirty="0" smtClean="0"/>
              <a:t>Deux moyens principaux de composer (de faire des opérations sur) les booléens : </a:t>
            </a:r>
            <a:r>
              <a:rPr lang="fr-FR" sz="2800" b="1" dirty="0" smtClean="0">
                <a:solidFill>
                  <a:srgbClr val="FF0000"/>
                </a:solidFill>
              </a:rPr>
              <a:t>ET</a:t>
            </a:r>
            <a:r>
              <a:rPr lang="fr-FR" sz="2800" dirty="0" smtClean="0"/>
              <a:t> – </a:t>
            </a:r>
            <a:r>
              <a:rPr lang="fr-FR" sz="2800" b="1" dirty="0" smtClean="0">
                <a:solidFill>
                  <a:srgbClr val="FF0000"/>
                </a:solidFill>
              </a:rPr>
              <a:t>OU</a:t>
            </a:r>
            <a:endParaRPr lang="fr-FR" sz="2800" b="1" dirty="0">
              <a:solidFill>
                <a:srgbClr val="FF0000"/>
              </a:solidFill>
            </a:endParaRPr>
          </a:p>
          <a:p>
            <a:pPr>
              <a:spcAft>
                <a:spcPts val="1800"/>
              </a:spcAft>
            </a:pPr>
            <a:r>
              <a:rPr lang="fr-FR" sz="2800" dirty="0" smtClean="0"/>
              <a:t>Ici :     A4 &gt;= 18 </a:t>
            </a:r>
            <a:r>
              <a:rPr lang="fr-FR" sz="2800" b="1" dirty="0" smtClean="0">
                <a:solidFill>
                  <a:srgbClr val="FF0000"/>
                </a:solidFill>
              </a:rPr>
              <a:t>ET</a:t>
            </a:r>
            <a:r>
              <a:rPr lang="fr-FR" sz="2800" dirty="0" smtClean="0"/>
              <a:t> A4 &lt;= 35</a:t>
            </a:r>
          </a:p>
          <a:p>
            <a:pPr>
              <a:spcAft>
                <a:spcPts val="1800"/>
              </a:spcAft>
            </a:pPr>
            <a:r>
              <a:rPr lang="fr-FR" sz="2800" dirty="0" smtClean="0"/>
              <a:t>Dans Excel, </a:t>
            </a:r>
            <a:r>
              <a:rPr lang="fr-FR" sz="2800" b="1" dirty="0" smtClean="0">
                <a:solidFill>
                  <a:srgbClr val="FF0000"/>
                </a:solidFill>
              </a:rPr>
              <a:t>ET</a:t>
            </a:r>
            <a:r>
              <a:rPr lang="fr-FR" sz="2800" dirty="0" smtClean="0"/>
              <a:t> </a:t>
            </a:r>
            <a:r>
              <a:rPr lang="fr-FR" sz="2800" dirty="0" err="1" smtClean="0"/>
              <a:t>et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OU</a:t>
            </a:r>
            <a:r>
              <a:rPr lang="fr-FR" sz="2800" dirty="0" smtClean="0"/>
              <a:t> sont des </a:t>
            </a:r>
            <a:r>
              <a:rPr lang="fr-FR" sz="2800" b="1" dirty="0" smtClean="0">
                <a:solidFill>
                  <a:srgbClr val="FF0000"/>
                </a:solidFill>
              </a:rPr>
              <a:t>fonctions</a:t>
            </a:r>
            <a:r>
              <a:rPr lang="fr-FR" sz="2800" dirty="0" smtClean="0"/>
              <a:t>.</a:t>
            </a:r>
            <a:br>
              <a:rPr lang="fr-FR" sz="2800" dirty="0" smtClean="0"/>
            </a:br>
            <a:r>
              <a:rPr lang="fr-FR" sz="2800" dirty="0" smtClean="0"/>
              <a:t>On écrira donc :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11560" y="3433178"/>
            <a:ext cx="7848872" cy="643894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3200" dirty="0" smtClean="0"/>
              <a:t>ET(A4&gt;=18;A4&lt;=35)</a:t>
            </a:r>
            <a:endParaRPr lang="fr-FR" sz="3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11560" y="5157192"/>
            <a:ext cx="7848872" cy="643894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3200" dirty="0" smtClean="0"/>
              <a:t>=</a:t>
            </a:r>
            <a:r>
              <a:rPr lang="fr-FR" sz="3200" dirty="0"/>
              <a:t>SI(ET(A4&gt;=18;A4&lt;=35</a:t>
            </a:r>
            <a:r>
              <a:rPr lang="fr-FR" sz="3200" dirty="0" smtClean="0"/>
              <a:t>)</a:t>
            </a:r>
            <a:r>
              <a:rPr lang="fr-FR" sz="3200" dirty="0" smtClean="0"/>
              <a:t>;"accepté";"refusé")</a:t>
            </a:r>
            <a:endParaRPr lang="fr-FR" sz="3200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575556" y="429309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et donc : </a:t>
            </a:r>
          </a:p>
        </p:txBody>
      </p:sp>
    </p:spTree>
    <p:extLst>
      <p:ext uri="{BB962C8B-B14F-4D97-AF65-F5344CB8AC3E}">
        <p14:creationId xmlns:p14="http://schemas.microsoft.com/office/powerpoint/2010/main" val="220649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378131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fr-FR" sz="2800" b="1" dirty="0" smtClean="0">
                <a:solidFill>
                  <a:srgbClr val="FF0000"/>
                </a:solidFill>
              </a:rPr>
              <a:t>ET</a:t>
            </a:r>
            <a:r>
              <a:rPr lang="fr-FR" sz="2800" dirty="0" smtClean="0"/>
              <a:t> </a:t>
            </a:r>
            <a:r>
              <a:rPr lang="fr-FR" sz="2800" dirty="0" err="1" smtClean="0"/>
              <a:t>et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OU </a:t>
            </a:r>
            <a:r>
              <a:rPr lang="fr-FR" sz="2800" dirty="0" smtClean="0"/>
              <a:t>sont des opérations de booléens</a:t>
            </a:r>
            <a:br>
              <a:rPr lang="fr-FR" sz="2800" dirty="0" smtClean="0"/>
            </a:br>
            <a:r>
              <a:rPr lang="fr-FR" sz="2800" dirty="0" smtClean="0"/>
              <a:t>comme </a:t>
            </a:r>
            <a:r>
              <a:rPr lang="fr-FR" sz="2800" b="1" dirty="0" smtClean="0">
                <a:solidFill>
                  <a:srgbClr val="FF0000"/>
                </a:solidFill>
              </a:rPr>
              <a:t>+, -, * </a:t>
            </a:r>
            <a:r>
              <a:rPr lang="fr-FR" sz="2800" dirty="0" smtClean="0"/>
              <a:t>et</a:t>
            </a:r>
            <a:r>
              <a:rPr lang="fr-FR" sz="2800" b="1" dirty="0" smtClean="0">
                <a:solidFill>
                  <a:srgbClr val="FF0000"/>
                </a:solidFill>
              </a:rPr>
              <a:t> / </a:t>
            </a:r>
            <a:r>
              <a:rPr lang="fr-FR" sz="2800" dirty="0" smtClean="0"/>
              <a:t>sont des opérations de nombres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11560" y="191683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2800" dirty="0"/>
              <a:t>nombre </a:t>
            </a:r>
            <a:r>
              <a:rPr lang="fr-FR" sz="2800" i="1" dirty="0"/>
              <a:t>opération</a:t>
            </a:r>
            <a:r>
              <a:rPr lang="fr-FR" sz="2800" dirty="0"/>
              <a:t> nombre </a:t>
            </a:r>
            <a:r>
              <a:rPr lang="fr-FR" sz="2800" dirty="0">
                <a:sym typeface="Wingdings" panose="05000000000000000000" pitchFamily="2" charset="2"/>
              </a:rPr>
              <a:t> </a:t>
            </a:r>
            <a:r>
              <a:rPr lang="fr-FR" sz="2800" dirty="0" smtClean="0">
                <a:sym typeface="Wingdings" panose="05000000000000000000" pitchFamily="2" charset="2"/>
              </a:rPr>
              <a:t>nombre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19672" y="2424663"/>
            <a:ext cx="5867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sym typeface="Wingdings" panose="05000000000000000000" pitchFamily="2" charset="2"/>
              </a:rPr>
              <a:t>booléen </a:t>
            </a:r>
            <a:r>
              <a:rPr lang="fr-FR" sz="2800" i="1" dirty="0">
                <a:sym typeface="Wingdings" panose="05000000000000000000" pitchFamily="2" charset="2"/>
              </a:rPr>
              <a:t>opération</a:t>
            </a:r>
            <a:r>
              <a:rPr lang="fr-FR" sz="2800" dirty="0">
                <a:sym typeface="Wingdings" panose="05000000000000000000" pitchFamily="2" charset="2"/>
              </a:rPr>
              <a:t> booléen  booléen</a:t>
            </a:r>
            <a:endParaRPr lang="fr-FR" sz="28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74760"/>
              </p:ext>
            </p:extLst>
          </p:nvPr>
        </p:nvGraphicFramePr>
        <p:xfrm>
          <a:off x="683568" y="3920813"/>
          <a:ext cx="3384376" cy="2033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080120"/>
                <a:gridCol w="1152128"/>
              </a:tblGrid>
              <a:tr h="66566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smtClean="0"/>
                        <a:t>ET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Vrai</a:t>
                      </a:r>
                      <a:endParaRPr lang="fr-FR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Faux</a:t>
                      </a:r>
                      <a:endParaRPr lang="fr-FR" sz="2800" b="0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>
                          <a:solidFill>
                            <a:schemeClr val="bg1"/>
                          </a:solidFill>
                        </a:rPr>
                        <a:t>Vrai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Vrai</a:t>
                      </a:r>
                      <a:endParaRPr lang="fr-FR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Faux</a:t>
                      </a:r>
                      <a:endParaRPr lang="fr-FR" sz="2800" b="0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>
                          <a:solidFill>
                            <a:schemeClr val="bg1"/>
                          </a:solidFill>
                        </a:rPr>
                        <a:t>Faux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Faux</a:t>
                      </a:r>
                      <a:endParaRPr lang="fr-FR" sz="2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Faux</a:t>
                      </a:r>
                      <a:endParaRPr lang="fr-FR" sz="2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396845"/>
              </p:ext>
            </p:extLst>
          </p:nvPr>
        </p:nvGraphicFramePr>
        <p:xfrm>
          <a:off x="4932040" y="3883987"/>
          <a:ext cx="3384376" cy="2033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080120"/>
                <a:gridCol w="1152128"/>
              </a:tblGrid>
              <a:tr h="66566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smtClean="0"/>
                        <a:t>OU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Vrai</a:t>
                      </a:r>
                      <a:endParaRPr lang="fr-FR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Faux</a:t>
                      </a:r>
                      <a:endParaRPr lang="fr-FR" sz="2800" b="0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>
                          <a:solidFill>
                            <a:schemeClr val="bg1"/>
                          </a:solidFill>
                        </a:rPr>
                        <a:t>Vrai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Vrai</a:t>
                      </a:r>
                      <a:endParaRPr lang="fr-FR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Vrai</a:t>
                      </a:r>
                      <a:endParaRPr lang="fr-FR" sz="2800" b="0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>
                          <a:solidFill>
                            <a:schemeClr val="bg1"/>
                          </a:solidFill>
                        </a:rPr>
                        <a:t>Faux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Vrai</a:t>
                      </a:r>
                      <a:endParaRPr lang="fr-FR" sz="2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0" dirty="0" smtClean="0"/>
                        <a:t>Faux</a:t>
                      </a:r>
                      <a:endParaRPr lang="fr-FR" sz="2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2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378131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fr-FR" sz="2800" b="1" dirty="0" smtClean="0"/>
              <a:t>On peut faire des opérations multiples :</a:t>
            </a:r>
            <a:endParaRPr lang="fr-FR" sz="2800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611560" y="1105580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2800" dirty="0" smtClean="0"/>
              <a:t>A2 + B5 – B4 * (B23 + C12) </a:t>
            </a:r>
            <a:r>
              <a:rPr lang="fr-FR" sz="2800" dirty="0" smtClean="0">
                <a:sym typeface="Wingdings" panose="05000000000000000000" pitchFamily="2" charset="2"/>
              </a:rPr>
              <a:t> nombre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06309" y="1753652"/>
            <a:ext cx="5894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sym typeface="Wingdings" panose="05000000000000000000" pitchFamily="2" charset="2"/>
              </a:rPr>
              <a:t>ET(B1&gt;0;B3&lt;5;B12&gt;2;B7=3) </a:t>
            </a:r>
            <a:r>
              <a:rPr lang="fr-FR" sz="2800" dirty="0">
                <a:sym typeface="Wingdings" panose="05000000000000000000" pitchFamily="2" charset="2"/>
              </a:rPr>
              <a:t> booléen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1286724" y="2473732"/>
            <a:ext cx="6580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sym typeface="Wingdings" panose="05000000000000000000" pitchFamily="2" charset="2"/>
              </a:rPr>
              <a:t>ET(B1&gt;0;B3&lt;5;OU(B12&gt;2;B7=3)) </a:t>
            </a:r>
            <a:r>
              <a:rPr lang="fr-FR" sz="2800" dirty="0">
                <a:sym typeface="Wingdings" panose="05000000000000000000" pitchFamily="2" charset="2"/>
              </a:rPr>
              <a:t> booléen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9800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378131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fr-FR" sz="2800" b="1" dirty="0" smtClean="0"/>
              <a:t>Une propriété importante 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9552" y="1109015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Tout problème que l'on peut résoudre avec un </a:t>
            </a:r>
            <a:r>
              <a:rPr lang="fr-FR" sz="2800" b="1" dirty="0" smtClean="0">
                <a:solidFill>
                  <a:srgbClr val="FF0000"/>
                </a:solidFill>
              </a:rPr>
              <a:t>ET</a:t>
            </a:r>
            <a:r>
              <a:rPr lang="fr-FR" sz="2800" dirty="0" smtClean="0"/>
              <a:t> peut aussi être résolu à l'envers avec un </a:t>
            </a:r>
            <a:r>
              <a:rPr lang="fr-FR" sz="2800" b="1" dirty="0" smtClean="0">
                <a:solidFill>
                  <a:srgbClr val="FF0000"/>
                </a:solidFill>
              </a:rPr>
              <a:t>OU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552" y="235723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Exemple</a:t>
            </a:r>
            <a:r>
              <a:rPr lang="fr-FR" sz="2800" dirty="0" smtClean="0"/>
              <a:t> : on est admis dans la discothèque si…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5556" y="3001130"/>
            <a:ext cx="7848872" cy="643894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3200" dirty="0" smtClean="0"/>
              <a:t>ET(A4&gt;=18;A4&lt;=35)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9552" y="3987061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Prenons le même problème à l'envers.</a:t>
            </a:r>
          </a:p>
          <a:p>
            <a:r>
              <a:rPr lang="fr-FR" sz="2800" dirty="0" smtClean="0"/>
              <a:t>On est refusé dans la discothèque si…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1560" y="5161370"/>
            <a:ext cx="7848872" cy="643894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3200" dirty="0" smtClean="0"/>
              <a:t>OU(A4&lt;18;A4&gt;35)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1224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2482722"/>
            <a:ext cx="7884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est donc équivalent à :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2034" y="1492109"/>
            <a:ext cx="7848872" cy="643894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3200" dirty="0" smtClean="0"/>
              <a:t>=</a:t>
            </a:r>
            <a:r>
              <a:rPr lang="fr-FR" sz="3200" dirty="0"/>
              <a:t>SI(ET(A4&gt;=18;A4&lt;=35</a:t>
            </a:r>
            <a:r>
              <a:rPr lang="fr-FR" sz="3200" dirty="0" smtClean="0"/>
              <a:t>)</a:t>
            </a:r>
            <a:r>
              <a:rPr lang="fr-FR" sz="3200" dirty="0" smtClean="0"/>
              <a:t>;"accepté";"refusé")</a:t>
            </a:r>
            <a:endParaRPr lang="fr-FR" sz="3200" dirty="0" smtClean="0"/>
          </a:p>
        </p:txBody>
      </p:sp>
      <p:sp>
        <p:nvSpPr>
          <p:cNvPr id="12" name="ZoneTexte 11"/>
          <p:cNvSpPr txBox="1"/>
          <p:nvPr/>
        </p:nvSpPr>
        <p:spPr>
          <a:xfrm>
            <a:off x="611560" y="3365982"/>
            <a:ext cx="7848872" cy="643894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3200" dirty="0" smtClean="0"/>
              <a:t>=SI(OU(A4&lt;18;A4&gt;35)</a:t>
            </a:r>
            <a:r>
              <a:rPr lang="fr-FR" sz="3200" dirty="0" smtClean="0"/>
              <a:t>;"</a:t>
            </a:r>
            <a:r>
              <a:rPr lang="fr-FR" sz="3200" dirty="0" err="1" smtClean="0"/>
              <a:t>refusé";"accepté</a:t>
            </a:r>
            <a:r>
              <a:rPr lang="fr-FR" sz="3200" dirty="0" smtClean="0"/>
              <a:t>")</a:t>
            </a:r>
            <a:endParaRPr lang="fr-FR" sz="3200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611560" y="4509120"/>
            <a:ext cx="7884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Cette équivalence s'appelle la </a:t>
            </a:r>
            <a:r>
              <a:rPr lang="fr-FR" sz="2800" b="1" dirty="0" smtClean="0">
                <a:solidFill>
                  <a:srgbClr val="FF0000"/>
                </a:solidFill>
              </a:rPr>
              <a:t>loi de Morgan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1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2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2649" y="378131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fr-FR" sz="2800" dirty="0" smtClean="0"/>
              <a:t>Une autre fonction : la </a:t>
            </a:r>
            <a:r>
              <a:rPr lang="fr-FR" sz="2800" b="1" dirty="0" smtClean="0"/>
              <a:t>recherche verticale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9552" y="1109015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Lorsqu'il y a trop de possibilités, on ne peut plus mettre des </a:t>
            </a:r>
            <a:r>
              <a:rPr lang="fr-FR" sz="2800" b="1" dirty="0" smtClean="0">
                <a:solidFill>
                  <a:srgbClr val="FF0000"/>
                </a:solidFill>
              </a:rPr>
              <a:t>SI…</a:t>
            </a:r>
            <a:r>
              <a:rPr lang="fr-FR" sz="2800" dirty="0" smtClean="0"/>
              <a:t> les uns dans les autres.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2114853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On va donc mettre les possibilités voulues sous forme de </a:t>
            </a:r>
            <a:r>
              <a:rPr lang="fr-FR" sz="2800" b="1" dirty="0" smtClean="0">
                <a:solidFill>
                  <a:srgbClr val="FF0000"/>
                </a:solidFill>
              </a:rPr>
              <a:t>tableau</a:t>
            </a:r>
            <a:r>
              <a:rPr lang="fr-FR" sz="2800" dirty="0" smtClean="0"/>
              <a:t>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3221360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On cherchera notre valeur dans la première colonne, et on récupèrera la valeur souhaitée, quelque part sur la même ligne.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8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76027"/>
              </p:ext>
            </p:extLst>
          </p:nvPr>
        </p:nvGraphicFramePr>
        <p:xfrm>
          <a:off x="1115616" y="1440357"/>
          <a:ext cx="6768752" cy="46805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47290"/>
                <a:gridCol w="978614"/>
                <a:gridCol w="927108"/>
                <a:gridCol w="1991567"/>
                <a:gridCol w="1068751"/>
                <a:gridCol w="755422"/>
              </a:tblGrid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</a:rPr>
                        <a:t>Code </a:t>
                      </a:r>
                      <a:r>
                        <a:rPr lang="fr-FR" sz="1000" u="none" strike="noStrike" dirty="0" smtClean="0">
                          <a:effectLst/>
                        </a:rPr>
                        <a:t>Client</a:t>
                      </a:r>
                      <a:endParaRPr lang="fr-FR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Nom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Prénom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Adresse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Code Postal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Ville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</a:rPr>
                        <a:t>3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Aubert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Joseph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1041 rue Brunel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53000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Laval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4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Martin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David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61 place Belfort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69001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Lyon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6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Bardot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Gérard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34 rue des capucines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92310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Sèvres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9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Book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Georges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2 chemin du hallage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75014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Paris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11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Brossot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Richard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12 rue du Renard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75010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Paris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13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Capillon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Catherine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125 rue de Rome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75009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Paris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16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Castro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Michel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122 rue de </a:t>
                      </a:r>
                      <a:r>
                        <a:rPr lang="fr-FR" sz="1000" u="none" strike="noStrike" dirty="0" err="1">
                          <a:effectLst/>
                        </a:rPr>
                        <a:t>Lourmel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75015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Paris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18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Costard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Raphaël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3 rue de Paris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69005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Lyon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19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Dave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Arthur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10 rue des écoles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75005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Paris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21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Deschamps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Albert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21 avenue Beaumarchais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75004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Paris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22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Foulon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Marcel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51 rue de Bizerte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75017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Paris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28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Esprit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Yves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108 chemin du fort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69002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Lyon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29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Renoir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Carole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route de grenoble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</a:rPr>
                        <a:t>69007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Lyon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33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Fuller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Sandy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83 Place St. James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94140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Alfortville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35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Garcia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Antoine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1 rue des blés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</a:rPr>
                        <a:t>75002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Paris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36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Gilman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Leslie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11 avenue Ampère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93270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Sevran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51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Kretsky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Tricia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732 route de Paris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95870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 err="1">
                          <a:effectLst/>
                        </a:rPr>
                        <a:t>Bezon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57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Lockwood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Francis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89 route bleue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95300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Pontoise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58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Lorisse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Clémentine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4 square Exactement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</a:rPr>
                        <a:t>75003</a:t>
                      </a:r>
                      <a:endParaRPr lang="fr-FR" sz="1000" b="0" i="0" u="none" strike="noStrike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Paris</a:t>
                      </a:r>
                      <a:endParaRPr lang="fr-FR" sz="1000" b="0" i="0" u="none" strike="noStrike" dirty="0">
                        <a:effectLst/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51520" y="375047"/>
            <a:ext cx="3931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Valeur cherchée </a:t>
            </a:r>
            <a:r>
              <a:rPr lang="fr-FR" sz="2400" dirty="0" smtClean="0">
                <a:solidFill>
                  <a:srgbClr val="FF0000"/>
                </a:solidFill>
              </a:rPr>
              <a:t>(argument 1)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259632" y="951109"/>
            <a:ext cx="0" cy="504056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99592" y="1311150"/>
            <a:ext cx="7200800" cy="4938935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1569638" y="6495727"/>
            <a:ext cx="698106" cy="0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569638" y="6250086"/>
            <a:ext cx="0" cy="260449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339752" y="6279703"/>
            <a:ext cx="400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9900"/>
                </a:solidFill>
              </a:rPr>
              <a:t>Plage du tableau </a:t>
            </a:r>
            <a:r>
              <a:rPr lang="fr-FR" sz="2400" dirty="0" smtClean="0">
                <a:solidFill>
                  <a:srgbClr val="009900"/>
                </a:solidFill>
              </a:rPr>
              <a:t>(argument 2)</a:t>
            </a:r>
            <a:endParaRPr lang="fr-FR" sz="2400" dirty="0">
              <a:solidFill>
                <a:srgbClr val="009900"/>
              </a:solidFill>
            </a:endParaRPr>
          </a:p>
        </p:txBody>
      </p:sp>
      <p:sp>
        <p:nvSpPr>
          <p:cNvPr id="22" name="Accolade fermante 21"/>
          <p:cNvSpPr/>
          <p:nvPr/>
        </p:nvSpPr>
        <p:spPr>
          <a:xfrm rot="16200000">
            <a:off x="4896035" y="-1749189"/>
            <a:ext cx="288034" cy="5688632"/>
          </a:xfrm>
          <a:prstGeom prst="rightBrace">
            <a:avLst>
              <a:gd name="adj1" fmla="val 8333"/>
              <a:gd name="adj2" fmla="val 77037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364088" y="149731"/>
            <a:ext cx="2987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Colonne du résultat</a:t>
            </a:r>
          </a:p>
          <a:p>
            <a:r>
              <a:rPr lang="fr-FR" sz="2400" b="1" dirty="0" smtClean="0">
                <a:solidFill>
                  <a:srgbClr val="7030A0"/>
                </a:solidFill>
              </a:rPr>
              <a:t>souhaité </a:t>
            </a:r>
            <a:r>
              <a:rPr lang="fr-FR" sz="2400" dirty="0" smtClean="0">
                <a:solidFill>
                  <a:srgbClr val="7030A0"/>
                </a:solidFill>
              </a:rPr>
              <a:t>(argument 3)</a:t>
            </a:r>
            <a:endParaRPr lang="fr-F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5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20" grpId="0"/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598</Words>
  <Application>Microsoft Office PowerPoint</Application>
  <PresentationFormat>Affichage à l'écran (4:3)</PresentationFormat>
  <Paragraphs>187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Swamper</dc:creator>
  <cp:lastModifiedBy>Swamper</cp:lastModifiedBy>
  <cp:revision>26</cp:revision>
  <dcterms:created xsi:type="dcterms:W3CDTF">2015-02-25T03:02:11Z</dcterms:created>
  <dcterms:modified xsi:type="dcterms:W3CDTF">2016-03-08T06:08:28Z</dcterms:modified>
</cp:coreProperties>
</file>